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1197" r:id="rId3"/>
    <p:sldId id="1215" r:id="rId4"/>
    <p:sldId id="1216" r:id="rId5"/>
    <p:sldId id="1218" r:id="rId6"/>
    <p:sldId id="1217" r:id="rId7"/>
    <p:sldId id="1225" r:id="rId8"/>
    <p:sldId id="1226" r:id="rId9"/>
    <p:sldId id="1227" r:id="rId10"/>
    <p:sldId id="1219" r:id="rId11"/>
    <p:sldId id="1228" r:id="rId12"/>
    <p:sldId id="1229" r:id="rId13"/>
    <p:sldId id="1230" r:id="rId14"/>
    <p:sldId id="1231" r:id="rId15"/>
    <p:sldId id="1232" r:id="rId16"/>
    <p:sldId id="1233" r:id="rId17"/>
    <p:sldId id="1234" r:id="rId18"/>
    <p:sldId id="1235" r:id="rId19"/>
    <p:sldId id="1236" r:id="rId20"/>
    <p:sldId id="1237" r:id="rId21"/>
    <p:sldId id="1238" r:id="rId22"/>
    <p:sldId id="1239" r:id="rId23"/>
    <p:sldId id="1240" r:id="rId24"/>
    <p:sldId id="1241" r:id="rId25"/>
    <p:sldId id="1242" r:id="rId26"/>
    <p:sldId id="1067" r:id="rId27"/>
  </p:sldIdLst>
  <p:sldSz cx="9144000" cy="6858000" type="screen4x3"/>
  <p:notesSz cx="6811963" cy="9942513"/>
  <p:defaultTextStyle>
    <a:defPPr>
      <a:defRPr lang="pt-PT"/>
    </a:defPPr>
    <a:lvl1pPr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5pPr>
    <a:lvl6pPr marL="22860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6pPr>
    <a:lvl7pPr marL="27432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7pPr>
    <a:lvl8pPr marL="32004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8pPr>
    <a:lvl9pPr marL="36576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6C"/>
    <a:srgbClr val="FFFFCC"/>
    <a:srgbClr val="B7ECFF"/>
    <a:srgbClr val="BDFBC3"/>
    <a:srgbClr val="CCCC00"/>
    <a:srgbClr val="EDDDA1"/>
    <a:srgbClr val="BDBB5F"/>
    <a:srgbClr val="E5B9BD"/>
    <a:srgbClr val="CC301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10" autoAdjust="0"/>
    <p:restoredTop sz="93691" autoAdjust="0"/>
  </p:normalViewPr>
  <p:slideViewPr>
    <p:cSldViewPr>
      <p:cViewPr>
        <p:scale>
          <a:sx n="75" d="100"/>
          <a:sy n="75" d="100"/>
        </p:scale>
        <p:origin x="-222" y="-768"/>
      </p:cViewPr>
      <p:guideLst>
        <p:guide orient="horz" pos="799"/>
        <p:guide pos="1338"/>
      </p:guideLst>
    </p:cSldViewPr>
  </p:slideViewPr>
  <p:outlineViewPr>
    <p:cViewPr>
      <p:scale>
        <a:sx n="33" d="100"/>
        <a:sy n="33" d="100"/>
      </p:scale>
      <p:origin x="0" y="12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190" y="-90"/>
      </p:cViewPr>
      <p:guideLst>
        <p:guide orient="horz" pos="3132"/>
        <p:guide pos="21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536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536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786E3228-BDA5-4C88-B65C-28A18C301E9B}" type="slidenum">
              <a:rPr lang="pt-PT"/>
              <a:pPr>
                <a:defRPr/>
              </a:pPr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4418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536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4538"/>
            <a:ext cx="4970463" cy="3729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197" y="4722377"/>
            <a:ext cx="5449570" cy="447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 noProof="0" smtClean="0"/>
              <a:t>Click to edit Master text styles</a:t>
            </a:r>
          </a:p>
          <a:p>
            <a:pPr lvl="1"/>
            <a:r>
              <a:rPr lang="pt-PT" noProof="0" smtClean="0"/>
              <a:t>Second level</a:t>
            </a:r>
          </a:p>
          <a:p>
            <a:pPr lvl="2"/>
            <a:r>
              <a:rPr lang="pt-PT" noProof="0" smtClean="0"/>
              <a:t>Third level</a:t>
            </a:r>
          </a:p>
          <a:p>
            <a:pPr lvl="3"/>
            <a:r>
              <a:rPr lang="pt-PT" noProof="0" smtClean="0"/>
              <a:t>Fourth level</a:t>
            </a:r>
          </a:p>
          <a:p>
            <a:pPr lvl="4"/>
            <a:r>
              <a:rPr lang="pt-PT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536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5705EB50-1723-4F02-82E6-3547F8722922}" type="slidenum">
              <a:rPr lang="pt-PT"/>
              <a:pPr>
                <a:defRPr/>
              </a:pPr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36443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5EB50-1723-4F02-82E6-3547F8722922}" type="slidenum">
              <a:rPr lang="pt-PT" smtClean="0"/>
              <a:pPr>
                <a:defRPr/>
              </a:pPr>
              <a:t>0</a:t>
            </a:fld>
            <a:endParaRPr lang="pt-P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3"/>
          <p:cNvSpPr txBox="1">
            <a:spLocks noChangeArrowheads="1"/>
          </p:cNvSpPr>
          <p:nvPr userDrawn="1"/>
        </p:nvSpPr>
        <p:spPr bwMode="auto">
          <a:xfrm>
            <a:off x="8288132" y="6163979"/>
            <a:ext cx="855867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l"/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       /25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 userDrawn="1"/>
        </p:nvSpPr>
        <p:spPr bwMode="auto">
          <a:xfrm>
            <a:off x="3779912" y="6164408"/>
            <a:ext cx="2808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Operação Estatística - IUT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 userDrawn="1"/>
        </p:nvSpPr>
        <p:spPr bwMode="auto">
          <a:xfrm>
            <a:off x="6587911" y="6176009"/>
            <a:ext cx="1670517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Abril 2020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4"/>
          <p:cNvSpPr txBox="1">
            <a:spLocks noChangeArrowheads="1"/>
          </p:cNvSpPr>
          <p:nvPr userDrawn="1"/>
        </p:nvSpPr>
        <p:spPr bwMode="auto">
          <a:xfrm flipV="1">
            <a:off x="8027988" y="6215453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</p:spTree>
    <p:extLst>
      <p:ext uri="{BB962C8B-B14F-4D97-AF65-F5344CB8AC3E}">
        <p14:creationId xmlns:p14="http://schemas.microsoft.com/office/powerpoint/2010/main" val="175582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468313" y="765175"/>
            <a:ext cx="215900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757238" y="765175"/>
            <a:ext cx="287337" cy="215900"/>
          </a:xfrm>
          <a:prstGeom prst="rect">
            <a:avLst/>
          </a:prstGeom>
          <a:solidFill>
            <a:srgbClr val="CC301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spcBef>
                <a:spcPct val="0"/>
              </a:spcBef>
              <a:defRPr/>
            </a:pPr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1116013" y="765175"/>
            <a:ext cx="865187" cy="2159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8" name="Rectangle 14"/>
          <p:cNvSpPr>
            <a:spLocks noChangeArrowheads="1"/>
          </p:cNvSpPr>
          <p:nvPr userDrawn="1"/>
        </p:nvSpPr>
        <p:spPr bwMode="auto">
          <a:xfrm>
            <a:off x="2052638" y="765175"/>
            <a:ext cx="576262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>
            <a:off x="828675" y="909638"/>
            <a:ext cx="576263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17" descr="Logo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825" y="6237288"/>
            <a:ext cx="3635375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sollari/OE-IUT202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a9e2Mz2uQP99o0QZzIB7jmLqISPDJBbl7iEhxZhGgmAWw9Q/viewform" TargetMode="External"/><Relationship Id="rId2" Type="http://schemas.openxmlformats.org/officeDocument/2006/relationships/hyperlink" Target="../media/OE-IUT_20180411.mp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2.ine.pt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44"/>
          <p:cNvSpPr txBox="1">
            <a:spLocks noChangeArrowheads="1"/>
          </p:cNvSpPr>
          <p:nvPr/>
        </p:nvSpPr>
        <p:spPr bwMode="auto">
          <a:xfrm flipV="1">
            <a:off x="684213" y="2506662"/>
            <a:ext cx="504825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5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54" name="Rectangle 60"/>
          <p:cNvSpPr>
            <a:spLocks noChangeArrowheads="1"/>
          </p:cNvSpPr>
          <p:nvPr/>
        </p:nvSpPr>
        <p:spPr bwMode="auto">
          <a:xfrm>
            <a:off x="1116013" y="2564829"/>
            <a:ext cx="74168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PT" sz="3600" b="1" dirty="0" smtClean="0">
                <a:solidFill>
                  <a:schemeClr val="bg2"/>
                </a:solidFill>
                <a:latin typeface="Humnst777 BT" pitchFamily="34" charset="0"/>
              </a:rPr>
              <a:t>Operação Estatística - IUT</a:t>
            </a:r>
            <a:endParaRPr lang="pt-PT" sz="36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055" name="Picture 81" descr="Logo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404813"/>
            <a:ext cx="3168650" cy="115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2005013" y="5470550"/>
            <a:ext cx="6696075" cy="479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pt-PT" sz="1800" dirty="0">
                <a:solidFill>
                  <a:srgbClr val="002060"/>
                </a:solidFill>
                <a:latin typeface="Humnst777 BT" pitchFamily="34" charset="0"/>
              </a:rPr>
              <a:t>DMSI / ME</a:t>
            </a:r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2124075" y="5876950"/>
            <a:ext cx="215900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2413000" y="5876950"/>
            <a:ext cx="287338" cy="215900"/>
          </a:xfrm>
          <a:prstGeom prst="rect">
            <a:avLst/>
          </a:prstGeom>
          <a:solidFill>
            <a:srgbClr val="CC301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>
              <a:spcBef>
                <a:spcPct val="0"/>
              </a:spcBef>
            </a:pPr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2771775" y="5876950"/>
            <a:ext cx="865188" cy="2159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3708400" y="5876950"/>
            <a:ext cx="576263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Text Box 45"/>
          <p:cNvSpPr txBox="1">
            <a:spLocks noChangeArrowheads="1"/>
          </p:cNvSpPr>
          <p:nvPr/>
        </p:nvSpPr>
        <p:spPr bwMode="auto">
          <a:xfrm>
            <a:off x="4284663" y="5805512"/>
            <a:ext cx="27352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PT" sz="1800" dirty="0">
                <a:solidFill>
                  <a:srgbClr val="002060"/>
                </a:solidFill>
                <a:latin typeface="Humnst777 BT" pitchFamily="34" charset="0"/>
              </a:rPr>
              <a:t>  </a:t>
            </a:r>
            <a:r>
              <a:rPr lang="pt-PT" sz="1800" dirty="0" smtClean="0">
                <a:solidFill>
                  <a:srgbClr val="002060"/>
                </a:solidFill>
                <a:latin typeface="Humnst777 BT" pitchFamily="34" charset="0"/>
              </a:rPr>
              <a:t>Abril de 2020</a:t>
            </a:r>
            <a:endParaRPr lang="pt-PT" sz="1800" dirty="0">
              <a:solidFill>
                <a:srgbClr val="002060"/>
              </a:solidFill>
              <a:latin typeface="Humnst777 BT" pitchFamily="34" charset="0"/>
            </a:endParaRPr>
          </a:p>
        </p:txBody>
      </p:sp>
      <p:sp>
        <p:nvSpPr>
          <p:cNvPr id="2063" name="Rectangle 33"/>
          <p:cNvSpPr>
            <a:spLocks noChangeArrowheads="1"/>
          </p:cNvSpPr>
          <p:nvPr/>
        </p:nvSpPr>
        <p:spPr bwMode="auto">
          <a:xfrm>
            <a:off x="2484438" y="6021412"/>
            <a:ext cx="576262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70232" y="4077072"/>
            <a:ext cx="16690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pt-PT" sz="2000" dirty="0" smtClean="0">
                <a:solidFill>
                  <a:schemeClr val="bg1">
                    <a:lumMod val="50000"/>
                  </a:schemeClr>
                </a:solidFill>
                <a:latin typeface="Humnst777 BT"/>
              </a:rPr>
              <a:t>Filipe Santos</a:t>
            </a:r>
          </a:p>
          <a:p>
            <a:pPr algn="r">
              <a:spcBef>
                <a:spcPts val="600"/>
              </a:spcBef>
            </a:pPr>
            <a:r>
              <a:rPr lang="pt-PT" sz="2000" dirty="0" smtClean="0">
                <a:solidFill>
                  <a:schemeClr val="bg1">
                    <a:lumMod val="50000"/>
                  </a:schemeClr>
                </a:solidFill>
                <a:latin typeface="Humnst777 BT"/>
              </a:rPr>
              <a:t>João Lopes</a:t>
            </a:r>
            <a:endParaRPr lang="pt-PT" sz="2000" dirty="0">
              <a:solidFill>
                <a:schemeClr val="bg1">
                  <a:lumMod val="50000"/>
                </a:schemeClr>
              </a:solidFill>
              <a:latin typeface="Humnst777 B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AGE_FIRST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Freq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Cumul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RelCumul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6 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3     3 0.07     0.07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7 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1     4 0.02     0.09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9 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7    11 0.15     0.24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10 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6    17 0.13     0.37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11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10    27 0.22     0.59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12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11    38 0.24     0.83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13 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3    41 0.07     0.89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14 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1    42 0.02     0.91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15 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3    45 0.07     0.98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16 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1    46 0.02     1.00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240863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oao.lopes\Documents\Projects\2020\2020.01.23_escolas_OE-IUT2020\media\barplot_colored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276301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242348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ao.lopes\Documents\Projects\2020\2020.01.23_escolas_OE-IUT2020\media\boxplot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268760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319858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oao.lopes\Documents\Projects\2020\2020.01.23_escolas_OE-IUT2020\media\histogram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268413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88339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oao.lopes\Documents\Projects\2020\2020.01.23_escolas_OE-IUT2020\media\barplot_clustered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268760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47402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oao.lopes\Documents\Projects\2020\2020.01.23_escolas_OE-IUT2020\media\countplot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823" y="1268760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218535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oao.lopes\Documents\Projects\2020\2020.01.23_escolas_OE-IUT2020\media\barplot_stacked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268413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338636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AGE_FIRST   PRICE PRICE_NEW</a:t>
            </a:r>
          </a:p>
          <a:p>
            <a:pPr algn="just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   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10.96  328.19    418.81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Median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11.00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274.50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300.00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12.00  350.00    200.00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AGE_FIRST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PRICE_NEW</a:t>
            </a:r>
          </a:p>
          <a:p>
            <a:pPr algn="just">
              <a:spcBef>
                <a:spcPts val="0"/>
              </a:spcBef>
            </a:pP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StDev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2.26  202.57    302.92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IQR     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2.00  239.75    521.75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Range  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10.00  676.65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1000.00</a:t>
            </a:r>
          </a:p>
        </p:txBody>
      </p:sp>
    </p:spTree>
    <p:extLst>
      <p:ext uri="{BB962C8B-B14F-4D97-AF65-F5344CB8AC3E}">
        <p14:creationId xmlns:p14="http://schemas.microsoft.com/office/powerpoint/2010/main" val="9492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24929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Call: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lm(formula = PRICE_NEW ~ PRICE, data = d5)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Min      1Q  Median      3Q     Max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-799.12 -118.16  -76.15  175.56  698.42 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Estimate Std. Error t value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(&gt;|t|)   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(Intercept) 170.6449    79.5767   2.144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0.038290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        0.8729     0.2072   4.212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0.000145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Residual standard error: 268.5 on 39 degrees of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freedom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Multiple R-squared:  0.3127,    Adjusted R-squared:  0.295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F-statistic: 17.74 on 1 and 39 DF,  p-value: 0.0001446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85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joao.lopes\Documents\Projects\2020\2020.01.23_escolas_OE-IUT2020\media\linear_regression_simple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268413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94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OE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Fases da Operação Estatística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Concepção</a:t>
            </a: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Operação</a:t>
            </a: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Difusão</a:t>
            </a:r>
            <a:endParaRPr lang="pt-BR" sz="2200" b="1" dirty="0" smtClean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18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Call: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lm(formula = PRICE_NEW ~ PRICE + PLAY_PHONE, data = d5)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Min      1Q  Median      3Q     Max </a:t>
            </a:r>
          </a:p>
          <a:p>
            <a:pPr algn="just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788.77 -119.99  -75.87  185.65  656.48 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Estimate Std. Error t value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(&gt;|t|)   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(Intercept)    211.1753   106.1082   1.990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0.053800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           0.8823     0.2096   4.209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0.000151</a:t>
            </a:r>
          </a:p>
          <a:p>
            <a:pPr algn="just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PLAY_PHONETRUE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-57.6763    98.7720  -0.584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0.562715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Residual standard error: 270.8 on 38 degrees of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freedom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Multiple R-squared:  0.3188,    Adjusted R-squared:  0.2829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F-statistic: 8.891 on 2 and 38 DF,  p-value: 0.00068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65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oao.lopes\Documents\Projects\2020\2020.01.23_escolas_OE-IUT2020\media\linear_regression_multiple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268760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59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Call:</a:t>
            </a:r>
          </a:p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glm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(formula = PLAY_PHONE ~ PRICE, family = "binomial", data = d5)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Min       1Q   Median       3Q      Max 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-1.76108   0.02866   0.73603   0.82165   0.87292  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Estimate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Std. Error z value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(&gt;|z|)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(Intercept) 0.613052   0.668808   0.917    0.359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      0.001554   0.001918   0.810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0.418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Null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deviance: 49.485  on 43  degrees of freedom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Residual deviance: 48.777  on 42  degrees of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freedom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AIC: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52.777</a:t>
            </a:r>
          </a:p>
          <a:p>
            <a:pPr algn="just">
              <a:spcBef>
                <a:spcPts val="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OR 2.5% 97.5%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1.00 1.00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1.01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32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joao.lopes\Documents\Projects\2020\2020.01.23_escolas_OE-IUT2020\media\logistic_regression_simple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139" y="1268413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99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Call:</a:t>
            </a:r>
          </a:p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glm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(formula = PLAY_PHONE ~ PRICE + SOCIALNET, family = "binomial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 data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d5)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Min     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1Q   Median       3Q      Max 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-2.0257  -1.0754   0.6047   0.7671   1.3301  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Estimate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Std. Error z value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(&gt;|z|) 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(Intercept)        0.902978   0.829170   1.089   0.2761 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             0.001043   0.002219   0.470   0.6384  </a:t>
            </a:r>
          </a:p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SOCIALNETTwitter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0.541800   1.198184   0.452   0.6511  </a:t>
            </a:r>
          </a:p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SOCIALNETWhatsapp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-1.421800   0.844095  -1.684   0.0921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Null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deviance: 45.728  on 37  degrees of freedom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Residual deviance: 41.459  on 34  degrees of freedom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AIC: 49.459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OR 2.5 % 97.5 %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            1.00  1.00   1.01</a:t>
            </a:r>
          </a:p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SOCIALNETTwitter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1.72  0.16  18.00</a:t>
            </a:r>
          </a:p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SOCIALNETWhatsapp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0.24  0.05   1.26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05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joao.lopes\Documents\Projects\2020\2020.01.23_escolas_OE-IUT2020\media\logistic_regression_multiple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268760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08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OE-IUT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540000" y="1548000"/>
            <a:ext cx="8064000" cy="352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3800" dirty="0" smtClean="0">
                <a:solidFill>
                  <a:schemeClr val="tx1"/>
                </a:solidFill>
                <a:latin typeface="Humnst777 BT"/>
              </a:rPr>
              <a:t>Obrigado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pt-PT" sz="3800" dirty="0" smtClean="0">
              <a:solidFill>
                <a:schemeClr val="tx1"/>
              </a:solidFill>
              <a:latin typeface="Humnst777 BT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dirty="0">
                <a:solidFill>
                  <a:schemeClr val="tx1"/>
                </a:solidFill>
                <a:latin typeface="Humnst777 BT" pitchFamily="34" charset="0"/>
                <a:hlinkClick r:id="rId2"/>
              </a:rPr>
              <a:t>https://www.r-project.org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  <a:hlinkClick r:id="rId2"/>
              </a:rPr>
              <a:t>/</a:t>
            </a:r>
            <a:endParaRPr lang="pt-PT" sz="18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800" dirty="0">
                <a:solidFill>
                  <a:schemeClr val="tx1"/>
                </a:solidFill>
                <a:latin typeface="Humnst777 BT"/>
                <a:hlinkClick r:id="rId3"/>
              </a:rPr>
              <a:t>https://rstudio.com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  <a:hlinkClick r:id="rId3"/>
              </a:rPr>
              <a:t>/</a:t>
            </a:r>
            <a:endParaRPr lang="en-US" sz="1800" dirty="0" smtClean="0">
              <a:solidFill>
                <a:schemeClr val="tx1"/>
              </a:solidFill>
              <a:latin typeface="Humnst777 BT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en-US" sz="1800" dirty="0">
              <a:solidFill>
                <a:schemeClr val="tx1"/>
              </a:solidFill>
              <a:latin typeface="Humnst777 BT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800" dirty="0" smtClean="0">
                <a:solidFill>
                  <a:schemeClr val="tx1"/>
                </a:solidFill>
                <a:latin typeface="Humnst777 BT"/>
                <a:hlinkClick r:id="rId4"/>
              </a:rPr>
              <a:t>https://github.com/jsollari/OE-IUT2020</a:t>
            </a:r>
            <a:endParaRPr lang="en-US" sz="1800" dirty="0" smtClean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539552" y="1506793"/>
            <a:ext cx="448" cy="35652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18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Concepção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 smtClean="0">
                <a:solidFill>
                  <a:schemeClr val="tx1"/>
                </a:solidFill>
                <a:latin typeface="Humnst777 BT" pitchFamily="34" charset="0"/>
              </a:rPr>
              <a:t>Objectivo</a:t>
            </a: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Compreender a realidade a partir de dados.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 smtClean="0">
                <a:solidFill>
                  <a:schemeClr val="tx1"/>
                </a:solidFill>
                <a:latin typeface="Humnst777 BT" pitchFamily="34" charset="0"/>
              </a:rPr>
              <a:t>Tipo</a:t>
            </a: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Recenseamento, Amostragem, Estudo estatístico.</a:t>
            </a: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 smtClean="0">
                <a:solidFill>
                  <a:schemeClr val="tx1"/>
                </a:solidFill>
                <a:latin typeface="Humnst777 BT" pitchFamily="34" charset="0"/>
              </a:rPr>
              <a:t>Fonte</a:t>
            </a: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Questionários, Dados administrativos.</a:t>
            </a:r>
            <a:endParaRPr lang="pt-BR" sz="2200" dirty="0" smtClean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OE/Concepção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77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Operação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Recolha: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Directa (Presencial, Telefónica, Web) ou Indirecta.</a:t>
            </a: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Tratamento: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Formatação, Validação, </a:t>
            </a:r>
            <a:r>
              <a:rPr lang="pt-PT" sz="2200" i="1" dirty="0" err="1" smtClean="0">
                <a:solidFill>
                  <a:schemeClr val="tx1"/>
                </a:solidFill>
                <a:latin typeface="Humnst777 BT" pitchFamily="34" charset="0"/>
              </a:rPr>
              <a:t>Outliers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, Imputação.</a:t>
            </a: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Análise: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Gráficos,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M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edidas descritivas, Modelos.</a:t>
            </a:r>
            <a:endParaRPr lang="pt-BR" sz="2200" dirty="0" smtClean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OE/Operação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65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Análise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 smtClean="0">
                <a:solidFill>
                  <a:schemeClr val="tx1"/>
                </a:solidFill>
                <a:latin typeface="Humnst777 BT" pitchFamily="34" charset="0"/>
              </a:rPr>
              <a:t>Gráficos</a:t>
            </a: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i="1" dirty="0" smtClean="0">
                <a:solidFill>
                  <a:schemeClr val="tx1"/>
                </a:solidFill>
                <a:latin typeface="Humnst777 BT" pitchFamily="34" charset="0"/>
              </a:rPr>
              <a:t>Pie </a:t>
            </a:r>
            <a:r>
              <a:rPr lang="pt-PT" sz="2200" i="1" dirty="0" err="1" smtClean="0">
                <a:solidFill>
                  <a:schemeClr val="tx1"/>
                </a:solidFill>
                <a:latin typeface="Humnst777 BT" pitchFamily="34" charset="0"/>
              </a:rPr>
              <a:t>chart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 smtClean="0">
                <a:solidFill>
                  <a:schemeClr val="tx1"/>
                </a:solidFill>
                <a:latin typeface="Humnst777 BT" pitchFamily="34" charset="0"/>
              </a:rPr>
              <a:t>Barplot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 smtClean="0">
                <a:solidFill>
                  <a:schemeClr val="tx1"/>
                </a:solidFill>
                <a:latin typeface="Humnst777 BT" pitchFamily="34" charset="0"/>
              </a:rPr>
              <a:t>Boxplot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 smtClean="0">
                <a:solidFill>
                  <a:schemeClr val="tx1"/>
                </a:solidFill>
                <a:latin typeface="Humnst777 BT" pitchFamily="34" charset="0"/>
              </a:rPr>
              <a:t>Histogram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 smtClean="0">
                <a:solidFill>
                  <a:schemeClr val="tx1"/>
                </a:solidFill>
                <a:latin typeface="Humnst777 BT" pitchFamily="34" charset="0"/>
              </a:rPr>
              <a:t>Countplot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 smtClean="0">
                <a:solidFill>
                  <a:schemeClr val="tx1"/>
                </a:solidFill>
                <a:latin typeface="Humnst777 BT" pitchFamily="34" charset="0"/>
              </a:rPr>
              <a:t>Medidas descritivas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Tendência central, Dispersão.</a:t>
            </a: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 smtClean="0">
                <a:solidFill>
                  <a:schemeClr val="tx1"/>
                </a:solidFill>
                <a:latin typeface="Humnst777 BT" pitchFamily="34" charset="0"/>
              </a:rPr>
              <a:t>Modelos</a:t>
            </a: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Regressão linear, Regressão logística.</a:t>
            </a:r>
            <a:endParaRPr lang="pt-BR" sz="2200" dirty="0" smtClean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OE/Operação/Análise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61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Difusão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2451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 smtClean="0">
                <a:solidFill>
                  <a:schemeClr val="tx1"/>
                </a:solidFill>
                <a:latin typeface="Humnst777 BT" pitchFamily="34" charset="0"/>
              </a:rPr>
              <a:t>Indicadores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Resultados dos inquéritos, para público em geral.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 err="1" smtClean="0">
                <a:solidFill>
                  <a:schemeClr val="tx1"/>
                </a:solidFill>
                <a:latin typeface="Humnst777 BT" pitchFamily="34" charset="0"/>
              </a:rPr>
              <a:t>Microdados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Base de dados dos inquéritos, para investigadores. </a:t>
            </a:r>
            <a:endParaRPr lang="pt-PT" sz="2200" u="sng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Destaques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i="1" dirty="0" err="1" smtClean="0">
                <a:solidFill>
                  <a:schemeClr val="tx1"/>
                </a:solidFill>
                <a:latin typeface="Humnst777 BT" pitchFamily="34" charset="0"/>
              </a:rPr>
              <a:t>Press</a:t>
            </a:r>
            <a:r>
              <a:rPr lang="pt-PT" sz="22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i="1" dirty="0" err="1" smtClean="0">
                <a:solidFill>
                  <a:schemeClr val="tx1"/>
                </a:solidFill>
                <a:latin typeface="Humnst777 BT" pitchFamily="34" charset="0"/>
              </a:rPr>
              <a:t>release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curta, harmonizada, calendarizada.</a:t>
            </a:r>
            <a:endParaRPr lang="pt-BR" sz="2200" dirty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 smtClean="0">
                <a:solidFill>
                  <a:schemeClr val="tx1"/>
                </a:solidFill>
                <a:latin typeface="Humnst777 BT" pitchFamily="34" charset="0"/>
              </a:rPr>
              <a:t>Publicações/Boletins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Documento longo, calendarizado.</a:t>
            </a:r>
            <a:endParaRPr lang="pt-PT" sz="2200" u="sng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 smtClean="0">
                <a:solidFill>
                  <a:schemeClr val="tx1"/>
                </a:solidFill>
                <a:latin typeface="Humnst777 BT" pitchFamily="34" charset="0"/>
              </a:rPr>
              <a:t>Estudos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Documento longo, não-calendarizado.</a:t>
            </a: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OE/Difusão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81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Inquérito à Utilização do Telemóvel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Vídeo: </a:t>
            </a: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  <a:hlinkClick r:id="rId2" action="ppaction://hlinkfile"/>
              </a:rPr>
              <a:t>..\media\OE-IUT_20180411.mp4</a:t>
            </a:r>
            <a:endParaRPr lang="pt-PT" sz="22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Questionário: </a:t>
            </a: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  <a:hlinkClick r:id="rId3"/>
              </a:rPr>
              <a:t>https://docs.google.com/forms/.../viewform</a:t>
            </a:r>
            <a:endParaRPr lang="pt-PT" sz="2200" b="1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Análise: 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  <a:hlinkClick r:id="rId4"/>
              </a:rPr>
              <a:t>https://r2.ine.pt</a:t>
            </a: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  <a:hlinkClick r:id="rId4"/>
              </a:rPr>
              <a:t>/</a:t>
            </a:r>
            <a:endParaRPr lang="pt-PT" sz="2200" b="1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IUT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5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ao.lopes\Documents\Projects\2020\2020.01.23_escolas_OE-IUT2020\media\piechart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268760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8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ao.lopes\Documents\Projects\2020\2020.01.23_escolas_OE-IUT2020\media\barplot_simple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268760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422017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6000" b="0" i="0" u="none" strike="noStrike" cap="none" normalizeH="0" baseline="0" smtClean="0">
            <a:ln>
              <a:noFill/>
            </a:ln>
            <a:solidFill>
              <a:srgbClr val="CC0000"/>
            </a:solidFill>
            <a:effectLst/>
            <a:latin typeface="Humanst521 BT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64688</TotalTime>
  <Words>721</Words>
  <Application>Microsoft Office PowerPoint</Application>
  <PresentationFormat>On-screen Show (4:3)</PresentationFormat>
  <Paragraphs>197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DPHCN</dc:creator>
  <cp:lastModifiedBy>João Sollari Lopes</cp:lastModifiedBy>
  <cp:revision>2883</cp:revision>
  <dcterms:created xsi:type="dcterms:W3CDTF">2004-01-14T16:14:16Z</dcterms:created>
  <dcterms:modified xsi:type="dcterms:W3CDTF">2020-02-18T15:09:44Z</dcterms:modified>
</cp:coreProperties>
</file>